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12"/>
  </p:notesMasterIdLst>
  <p:sldIdLst>
    <p:sldId id="256" r:id="rId2"/>
    <p:sldId id="257" r:id="rId3"/>
    <p:sldId id="259" r:id="rId4"/>
    <p:sldId id="261" r:id="rId5"/>
    <p:sldId id="263" r:id="rId6"/>
    <p:sldId id="258" r:id="rId7"/>
    <p:sldId id="264" r:id="rId8"/>
    <p:sldId id="265" r:id="rId9"/>
    <p:sldId id="266" r:id="rId10"/>
    <p:sldId id="267" r:id="rId11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8" autoAdjust="0"/>
    <p:restoredTop sz="94604" autoAdjust="0"/>
  </p:normalViewPr>
  <p:slideViewPr>
    <p:cSldViewPr>
      <p:cViewPr varScale="1">
        <p:scale>
          <a:sx n="96" d="100"/>
          <a:sy n="96" d="100"/>
        </p:scale>
        <p:origin x="824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46FFE52D-3DAF-4A9E-9458-C9326F1566B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800"/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60D8CE-D55D-4A5F-AC76-A4106D34AC44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pPr>
              <a:defRPr/>
            </a:pPr>
            <a:fld id="{56EA5D11-7D77-40F3-A966-5D82EF47D98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37685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FBFAD4-E630-4086-A28C-D264E34E0901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5445F4-38B3-4DC3-AB6E-58C41C2715F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94063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4B59CE-36E2-4B92-9587-F4632F3E0BB6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25ADBF-D1A1-4DFB-B677-D954F29F1C7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58650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9C6ADB-7DE3-4C6F-8B62-B3C32259645E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396841-C18E-4863-A518-67162362AE3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82590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FDE90A-5392-4DCF-8395-53BFF71FB845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BD22BA-A141-4858-8491-836ADB091F5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35302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50A434-CD0D-45D6-BA74-07982493F071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7D2AAE-3F9F-487E-96C1-03BD9E0B38C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66743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FA355B-C2D5-49F6-A11C-41872A07EEE6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78C4BF-781D-40B3-B72A-C2F6B87414C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8866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464692-7B37-42B9-AC9D-F6C8A9F94E52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FB7F3B-7460-4C2E-8353-712EFC8B804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92506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D7A6ED-211F-4276-9D4D-D59356AE0016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90A02D-EBAD-4319-A598-E08B37F035C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7187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CD79C0-0135-4E08-974F-EAB70C6EC5BC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FF8EB7F-9E82-4F20-9E87-5527D7D8067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5864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389CF1-3873-4C30-A9F7-47AF11F593B8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CEB8C2-368F-4BFB-8820-52FC907826A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85190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963D9BC3-0BD8-4E93-85C4-F7554172C2EB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0199F4B5-D139-4C82-92D4-1308DCD9A44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2147483646 h 1000"/>
              <a:gd name="T2" fmla="*/ 0 w 1000"/>
              <a:gd name="T3" fmla="*/ 0 h 1000"/>
              <a:gd name="T4" fmla="*/ 2147483646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p:timing>
    <p:tnLst>
      <p:par>
        <p:cTn id="1" dur="indefinite" restart="never" nodeType="tmRoot"/>
      </p:par>
    </p:tnLst>
  </p:timing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hyperlink" Target="http://c0.typesafety.net/downloads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hyperlink" Target="http://c0.typesafety.net/downloads.html" TargetMode="External"/><Relationship Id="rId4" Type="http://schemas.openxmlformats.org/officeDocument/2006/relationships/hyperlink" Target="http://www.cs.cmu.edu/~15122/schedule.s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8102AE9C-A590-4B0B-B3A0-9726820DD770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8736E0D-BB3B-465D-BE97-9F448F15E317}" type="slidenum">
              <a:rPr lang="en-US" altLang="zh-CN"/>
              <a:pPr>
                <a:defRPr/>
              </a:pPr>
              <a:t>1</a:t>
            </a:fld>
            <a:endParaRPr lang="en-US" altLang="zh-CN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38200" y="1352550"/>
            <a:ext cx="7620000" cy="222885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4600" b="1" smtClean="0"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Principles of Imperative Computation</a:t>
            </a:r>
            <a:br>
              <a:rPr lang="en-US" altLang="zh-CN" sz="4600" b="1" smtClean="0"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zh-CN" altLang="en-US" sz="4600" b="1" smtClean="0"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华文细黑" panose="02010600040101010101" pitchFamily="2" charset="-122"/>
              </a:rPr>
              <a:t>命令式计算原理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algn="r" eaLnBrk="1" hangingPunct="1">
              <a:defRPr/>
            </a:pPr>
            <a:r>
              <a:rPr lang="zh-CN" altLang="en-US" sz="3200" b="1" dirty="0" smtClean="0"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华文细黑" panose="02010600040101010101" pitchFamily="2" charset="-122"/>
              </a:rPr>
              <a:t>华中科技大学计算机学院</a:t>
            </a:r>
          </a:p>
          <a:p>
            <a:pPr algn="r" eaLnBrk="1" hangingPunct="1">
              <a:defRPr/>
            </a:pPr>
            <a:endParaRPr lang="en-US" altLang="zh-CN" sz="3200" b="1" dirty="0" smtClean="0">
              <a:solidFill>
                <a:srgbClr val="000066"/>
              </a:solidFill>
              <a:effectLst>
                <a:outerShdw blurRad="38100" dist="38100" dir="2700000" algn="tl">
                  <a:srgbClr val="C0C0C0"/>
                </a:outerShdw>
              </a:effectLst>
              <a:ea typeface="华文细黑" panose="02010600040101010101" pitchFamily="2" charset="-122"/>
            </a:endParaRPr>
          </a:p>
          <a:p>
            <a:pPr algn="r" eaLnBrk="1" hangingPunct="1">
              <a:defRPr/>
            </a:pPr>
            <a:r>
              <a:rPr lang="zh-CN" altLang="en-US" sz="3200" b="1" dirty="0" smtClean="0">
                <a:solidFill>
                  <a:srgbClr val="000066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华文细黑" panose="02010600040101010101" pitchFamily="2" charset="-122"/>
              </a:rPr>
              <a:t>金人超    李开</a:t>
            </a: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25"/>
    </mc:Choice>
    <mc:Fallback xmlns="">
      <p:transition spd="slow" advTm="24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454B689F-6A3F-4833-8AF4-6C818FB0EC94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FFC68A-6EF4-4C99-B955-281B2FB59EFE}" type="slidenum">
              <a:rPr lang="en-US" altLang="zh-CN"/>
              <a:pPr>
                <a:defRPr/>
              </a:pPr>
              <a:t>10</a:t>
            </a:fld>
            <a:endParaRPr lang="en-US" altLang="zh-CN"/>
          </a:p>
        </p:txBody>
      </p:sp>
      <p:sp>
        <p:nvSpPr>
          <p:cNvPr id="92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11725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b="1" dirty="0" smtClean="0">
                <a:solidFill>
                  <a:srgbClr val="000099"/>
                </a:solidFill>
              </a:rPr>
              <a:t>	</a:t>
            </a:r>
            <a:endParaRPr lang="en-US" altLang="zh-CN" b="1" dirty="0" smtClean="0">
              <a:solidFill>
                <a:srgbClr val="000099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b="1" dirty="0">
              <a:solidFill>
                <a:srgbClr val="000099"/>
              </a:solidFill>
              <a:hlinkClick r:id="rId4"/>
            </a:endParaRPr>
          </a:p>
          <a:p>
            <a:pPr eaLnBrk="1" hangingPunct="1">
              <a:buNone/>
            </a:pPr>
            <a:r>
              <a:rPr lang="zh-CN" altLang="en-US" b="1" dirty="0">
                <a:solidFill>
                  <a:srgbClr val="000099"/>
                </a:solidFill>
              </a:rPr>
              <a:t>	</a:t>
            </a:r>
            <a:r>
              <a:rPr lang="en-US" altLang="zh-CN" b="1" dirty="0" smtClean="0">
                <a:solidFill>
                  <a:srgbClr val="000099"/>
                </a:solidFill>
                <a:hlinkClick r:id="rId4"/>
              </a:rPr>
              <a:t>http</a:t>
            </a:r>
            <a:r>
              <a:rPr lang="en-US" altLang="zh-CN" b="1" dirty="0" smtClean="0">
                <a:solidFill>
                  <a:srgbClr val="000099"/>
                </a:solidFill>
                <a:hlinkClick r:id="rId4"/>
              </a:rPr>
              <a:t>://c0.typesafety.net/downloads.html</a:t>
            </a:r>
            <a:endParaRPr lang="en-US" altLang="zh-CN" b="1" dirty="0" smtClean="0">
              <a:solidFill>
                <a:srgbClr val="000099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b="1" dirty="0" smtClean="0">
                <a:solidFill>
                  <a:srgbClr val="000099"/>
                </a:solidFill>
              </a:rPr>
              <a:t>	</a:t>
            </a:r>
            <a:r>
              <a:rPr lang="en-US" altLang="zh-CN" b="1" dirty="0" smtClean="0">
                <a:solidFill>
                  <a:srgbClr val="000099"/>
                </a:solidFill>
              </a:rPr>
              <a:t>C0</a:t>
            </a:r>
            <a:r>
              <a:rPr lang="zh-CN" altLang="en-US" b="1" dirty="0" smtClean="0">
                <a:solidFill>
                  <a:srgbClr val="000099"/>
                </a:solidFill>
              </a:rPr>
              <a:t>编译环境和工具：下载、安装、</a:t>
            </a:r>
            <a:r>
              <a:rPr lang="zh-CN" altLang="en-US" b="1" dirty="0" smtClean="0">
                <a:solidFill>
                  <a:srgbClr val="000099"/>
                </a:solidFill>
              </a:rPr>
              <a:t>配置</a:t>
            </a:r>
            <a:endParaRPr lang="en-US" altLang="zh-CN" b="1" dirty="0" smtClean="0">
              <a:solidFill>
                <a:srgbClr val="000099"/>
              </a:solidFill>
            </a:endParaRP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463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577"/>
    </mc:Choice>
    <mc:Fallback>
      <p:transition spd="slow" advTm="58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4A8256E2-80CC-42D3-B230-9654EA9831A5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02E319-0853-4184-89AC-D03A4BDC549A}" type="slidenum">
              <a:rPr lang="en-US" altLang="zh-CN"/>
              <a:pPr>
                <a:defRPr/>
              </a:pPr>
              <a:t>2</a:t>
            </a:fld>
            <a:endParaRPr lang="en-US" altLang="zh-CN"/>
          </a:p>
        </p:txBody>
      </p:sp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b="1" smtClean="0">
                <a:solidFill>
                  <a:srgbClr val="000099"/>
                </a:solidFill>
                <a:ea typeface="华文细黑" panose="02010600040101010101" pitchFamily="2" charset="-122"/>
              </a:rPr>
              <a:t>课程目标</a:t>
            </a:r>
          </a:p>
        </p:txBody>
      </p:sp>
      <p:sp>
        <p:nvSpPr>
          <p:cNvPr id="512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spcAft>
                <a:spcPct val="20000"/>
              </a:spcAft>
            </a:pPr>
            <a:r>
              <a:rPr lang="zh-CN" altLang="en-US" sz="2800" b="1" smtClean="0">
                <a:solidFill>
                  <a:srgbClr val="000099"/>
                </a:solidFill>
              </a:rPr>
              <a:t>理解诸如变量、表达式、循环、数组和函数等基本的程序设计要素。</a:t>
            </a:r>
          </a:p>
          <a:p>
            <a:pPr eaLnBrk="1" hangingPunct="1">
              <a:lnSpc>
                <a:spcPct val="120000"/>
              </a:lnSpc>
              <a:spcAft>
                <a:spcPct val="20000"/>
              </a:spcAft>
            </a:pPr>
            <a:r>
              <a:rPr lang="zh-CN" altLang="en-US" sz="2800" b="1" smtClean="0">
                <a:solidFill>
                  <a:srgbClr val="000099"/>
                </a:solidFill>
              </a:rPr>
              <a:t>讲授命令式程序设计以及确保程序正确性的方法。</a:t>
            </a:r>
          </a:p>
          <a:p>
            <a:pPr eaLnBrk="1" hangingPunct="1">
              <a:lnSpc>
                <a:spcPct val="120000"/>
              </a:lnSpc>
              <a:spcAft>
                <a:spcPct val="20000"/>
              </a:spcAft>
            </a:pPr>
            <a:r>
              <a:rPr lang="zh-CN" altLang="en-US" sz="2800" b="1" smtClean="0">
                <a:solidFill>
                  <a:srgbClr val="000099"/>
                </a:solidFill>
              </a:rPr>
              <a:t>学习运用特定的基本数据结构和算法，来实现从算法的高层描述到正确的命令式程序编写这一过程，以及相关概念。</a:t>
            </a: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79"/>
    </mc:Choice>
    <mc:Fallback xmlns="">
      <p:transition spd="slow" advTm="54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4EA88CC1-2174-4381-A774-B8F9EF61A9DE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299ACB2-02A0-46F8-AFE5-FCE2C28A2551}" type="slidenum">
              <a:rPr lang="en-US" altLang="zh-CN"/>
              <a:pPr>
                <a:defRPr/>
              </a:pPr>
              <a:t>3</a:t>
            </a:fld>
            <a:endParaRPr lang="en-US" altLang="zh-CN"/>
          </a:p>
        </p:txBody>
      </p:sp>
      <p:sp>
        <p:nvSpPr>
          <p:cNvPr id="614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b="1" smtClean="0">
                <a:solidFill>
                  <a:srgbClr val="000099"/>
                </a:solidFill>
                <a:ea typeface="华文细黑" panose="02010600040101010101" pitchFamily="2" charset="-122"/>
              </a:rPr>
              <a:t>预期效果</a:t>
            </a:r>
          </a:p>
        </p:txBody>
      </p:sp>
      <p:sp>
        <p:nvSpPr>
          <p:cNvPr id="61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510088"/>
          </a:xfrm>
          <a:noFill/>
        </p:spPr>
        <p:txBody>
          <a:bodyPr>
            <a:spAutoFit/>
          </a:bodyPr>
          <a:lstStyle/>
          <a:p>
            <a:pPr eaLnBrk="1" hangingPunct="1">
              <a:lnSpc>
                <a:spcPct val="90000"/>
              </a:lnSpc>
              <a:spcAft>
                <a:spcPct val="20000"/>
              </a:spcAft>
            </a:pPr>
            <a:r>
              <a:rPr lang="zh-CN" altLang="en-US" sz="2400" b="1" smtClean="0">
                <a:solidFill>
                  <a:srgbClr val="000099"/>
                </a:solidFill>
              </a:rPr>
              <a:t>计算思维</a:t>
            </a:r>
          </a:p>
          <a:p>
            <a:pPr eaLnBrk="1" hangingPunct="1">
              <a:lnSpc>
                <a:spcPct val="120000"/>
              </a:lnSpc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(1) </a:t>
            </a:r>
            <a:r>
              <a:rPr lang="zh-CN" altLang="en-US" sz="2400" b="1" smtClean="0">
                <a:solidFill>
                  <a:srgbClr val="000099"/>
                </a:solidFill>
              </a:rPr>
              <a:t>理解抽象和接口；</a:t>
            </a:r>
          </a:p>
          <a:p>
            <a:pPr eaLnBrk="1" hangingPunct="1">
              <a:lnSpc>
                <a:spcPct val="120000"/>
              </a:lnSpc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(2) </a:t>
            </a:r>
            <a:r>
              <a:rPr lang="zh-CN" altLang="en-US" sz="2400" b="1" smtClean="0">
                <a:solidFill>
                  <a:srgbClr val="000099"/>
                </a:solidFill>
              </a:rPr>
              <a:t>将算法详细说明与实现关联起来；</a:t>
            </a:r>
          </a:p>
          <a:p>
            <a:pPr eaLnBrk="1" hangingPunct="1">
              <a:lnSpc>
                <a:spcPct val="120000"/>
              </a:lnSpc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(3) </a:t>
            </a:r>
            <a:r>
              <a:rPr lang="zh-CN" altLang="en-US" sz="2400" b="1" smtClean="0">
                <a:solidFill>
                  <a:srgbClr val="000099"/>
                </a:solidFill>
              </a:rPr>
              <a:t>掌握函数前置条件和后置条件及循环不变性的表示；</a:t>
            </a:r>
          </a:p>
          <a:p>
            <a:pPr eaLnBrk="1" hangingPunct="1">
              <a:lnSpc>
                <a:spcPct val="120000"/>
              </a:lnSpc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(4) </a:t>
            </a:r>
            <a:r>
              <a:rPr lang="zh-CN" altLang="en-US" sz="2400" b="1" smtClean="0">
                <a:solidFill>
                  <a:srgbClr val="000099"/>
                </a:solidFill>
              </a:rPr>
              <a:t>使用数据结构不变性；</a:t>
            </a:r>
          </a:p>
          <a:p>
            <a:pPr eaLnBrk="1" hangingPunct="1">
              <a:lnSpc>
                <a:spcPct val="120000"/>
              </a:lnSpc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(5) </a:t>
            </a:r>
            <a:r>
              <a:rPr lang="zh-CN" altLang="en-US" sz="2400" b="1" smtClean="0">
                <a:solidFill>
                  <a:srgbClr val="000099"/>
                </a:solidFill>
              </a:rPr>
              <a:t>对编码进行逻辑上和操作上的严格推理；</a:t>
            </a:r>
          </a:p>
          <a:p>
            <a:pPr eaLnBrk="1" hangingPunct="1">
              <a:lnSpc>
                <a:spcPct val="120000"/>
              </a:lnSpc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(6) </a:t>
            </a:r>
            <a:r>
              <a:rPr lang="zh-CN" altLang="en-US" sz="2400" b="1" smtClean="0">
                <a:solidFill>
                  <a:srgbClr val="000099"/>
                </a:solidFill>
              </a:rPr>
              <a:t>分析算法的渐进复杂性和实际效率；</a:t>
            </a:r>
          </a:p>
          <a:p>
            <a:pPr eaLnBrk="1" hangingPunct="1">
              <a:lnSpc>
                <a:spcPct val="120000"/>
              </a:lnSpc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(7) </a:t>
            </a:r>
            <a:r>
              <a:rPr lang="zh-CN" altLang="en-US" sz="2400" b="1" smtClean="0">
                <a:solidFill>
                  <a:srgbClr val="000099"/>
                </a:solidFill>
              </a:rPr>
              <a:t>视程序如数据。</a:t>
            </a: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977"/>
    </mc:Choice>
    <mc:Fallback xmlns="">
      <p:transition spd="slow" advTm="619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B3F7DBC-F415-46E5-AF0C-C9EC195C8FC2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9DD503-4EFD-4895-AFC3-BD2ED5F1504C}" type="slidenum">
              <a:rPr lang="en-US" altLang="zh-CN"/>
              <a:pPr>
                <a:defRPr/>
              </a:pPr>
              <a:t>4</a:t>
            </a:fld>
            <a:endParaRPr lang="en-US" altLang="zh-CN"/>
          </a:p>
        </p:txBody>
      </p:sp>
      <p:sp>
        <p:nvSpPr>
          <p:cNvPr id="71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b="1" smtClean="0">
                <a:solidFill>
                  <a:srgbClr val="000099"/>
                </a:solidFill>
                <a:ea typeface="华文细黑" panose="02010600040101010101" pitchFamily="2" charset="-122"/>
              </a:rPr>
              <a:t>预期效果</a:t>
            </a:r>
            <a:r>
              <a:rPr lang="en-US" altLang="zh-CN" b="1" smtClean="0">
                <a:solidFill>
                  <a:srgbClr val="000099"/>
                </a:solidFill>
                <a:ea typeface="华文细黑" panose="02010600040101010101" pitchFamily="2" charset="-122"/>
              </a:rPr>
              <a:t>(</a:t>
            </a:r>
            <a:r>
              <a:rPr lang="zh-CN" altLang="en-US" b="1" smtClean="0">
                <a:solidFill>
                  <a:srgbClr val="000099"/>
                </a:solidFill>
                <a:ea typeface="华文细黑" panose="02010600040101010101" pitchFamily="2" charset="-122"/>
              </a:rPr>
              <a:t>续</a:t>
            </a:r>
            <a:r>
              <a:rPr lang="en-US" altLang="zh-CN" b="1" smtClean="0">
                <a:solidFill>
                  <a:srgbClr val="000099"/>
                </a:solidFill>
                <a:ea typeface="华文细黑" panose="02010600040101010101" pitchFamily="2" charset="-122"/>
              </a:rPr>
              <a:t>)</a:t>
            </a:r>
          </a:p>
        </p:txBody>
      </p:sp>
      <p:sp>
        <p:nvSpPr>
          <p:cNvPr id="717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3524250"/>
          </a:xfrm>
          <a:noFill/>
        </p:spPr>
        <p:txBody>
          <a:bodyPr>
            <a:spAutoFit/>
          </a:bodyPr>
          <a:lstStyle/>
          <a:p>
            <a:pPr eaLnBrk="1" hangingPunct="1">
              <a:spcAft>
                <a:spcPct val="20000"/>
              </a:spcAft>
            </a:pPr>
            <a:r>
              <a:rPr lang="zh-CN" altLang="en-US" sz="2400" b="1" smtClean="0">
                <a:solidFill>
                  <a:srgbClr val="000099"/>
                </a:solidFill>
              </a:rPr>
              <a:t>程序设计技巧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(1) </a:t>
            </a:r>
            <a:r>
              <a:rPr lang="zh-CN" altLang="en-US" sz="2400" b="1" smtClean="0">
                <a:solidFill>
                  <a:srgbClr val="000099"/>
                </a:solidFill>
              </a:rPr>
              <a:t>理解所编写程序的静态语义和动态语义；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(2) </a:t>
            </a:r>
            <a:r>
              <a:rPr lang="zh-CN" altLang="en-US" sz="2400" b="1" smtClean="0">
                <a:solidFill>
                  <a:srgbClr val="000099"/>
                </a:solidFill>
              </a:rPr>
              <a:t>开发、测试、修改和精炼所写的代码；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(3) </a:t>
            </a:r>
            <a:r>
              <a:rPr lang="zh-CN" altLang="en-US" sz="2400" b="1" smtClean="0">
                <a:solidFill>
                  <a:srgbClr val="000099"/>
                </a:solidFill>
              </a:rPr>
              <a:t>运用规格说明书和不变性编程；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(4) </a:t>
            </a:r>
            <a:r>
              <a:rPr lang="zh-CN" altLang="en-US" sz="2400" b="1" smtClean="0">
                <a:solidFill>
                  <a:srgbClr val="000099"/>
                </a:solidFill>
              </a:rPr>
              <a:t>使用和设计小型</a:t>
            </a:r>
            <a:r>
              <a:rPr lang="en-US" altLang="zh-CN" sz="2400" b="1" smtClean="0">
                <a:solidFill>
                  <a:srgbClr val="000099"/>
                </a:solidFill>
              </a:rPr>
              <a:t>API</a:t>
            </a:r>
            <a:r>
              <a:rPr lang="zh-CN" altLang="en-US" sz="2400" b="1" smtClean="0">
                <a:solidFill>
                  <a:srgbClr val="000099"/>
                </a:solidFill>
              </a:rPr>
              <a:t>函数；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(5) </a:t>
            </a:r>
            <a:r>
              <a:rPr lang="zh-CN" altLang="en-US" sz="2400" b="1" smtClean="0">
                <a:solidFill>
                  <a:srgbClr val="000099"/>
                </a:solidFill>
              </a:rPr>
              <a:t>使用和实现不定数据结构；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(6) </a:t>
            </a:r>
            <a:r>
              <a:rPr lang="zh-CN" altLang="en-US" sz="2400" b="1" smtClean="0">
                <a:solidFill>
                  <a:srgbClr val="000099"/>
                </a:solidFill>
              </a:rPr>
              <a:t>将高级算法转化为正确的命令式代码；</a:t>
            </a: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064"/>
    </mc:Choice>
    <mc:Fallback xmlns="">
      <p:transition spd="slow" advTm="58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D8ECE00A-03FE-4D5C-BA0D-39616B10E895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B3B3C77-6913-4250-B6AA-79D0E262F301}" type="slidenum">
              <a:rPr lang="en-US" altLang="zh-CN"/>
              <a:pPr>
                <a:defRPr/>
              </a:pPr>
              <a:t>5</a:t>
            </a:fld>
            <a:endParaRPr lang="en-US" altLang="zh-CN"/>
          </a:p>
        </p:txBody>
      </p:sp>
      <p:sp>
        <p:nvSpPr>
          <p:cNvPr id="81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b="1" smtClean="0">
                <a:solidFill>
                  <a:srgbClr val="000099"/>
                </a:solidFill>
                <a:ea typeface="华文细黑" panose="02010600040101010101" pitchFamily="2" charset="-122"/>
              </a:rPr>
              <a:t>预期效果</a:t>
            </a:r>
            <a:r>
              <a:rPr lang="en-US" altLang="zh-CN" b="1" smtClean="0">
                <a:solidFill>
                  <a:srgbClr val="000099"/>
                </a:solidFill>
                <a:ea typeface="华文细黑" panose="02010600040101010101" pitchFamily="2" charset="-122"/>
              </a:rPr>
              <a:t>(</a:t>
            </a:r>
            <a:r>
              <a:rPr lang="zh-CN" altLang="en-US" b="1" smtClean="0">
                <a:solidFill>
                  <a:srgbClr val="000099"/>
                </a:solidFill>
                <a:ea typeface="华文细黑" panose="02010600040101010101" pitchFamily="2" charset="-122"/>
              </a:rPr>
              <a:t>续</a:t>
            </a:r>
            <a:r>
              <a:rPr lang="en-US" altLang="zh-CN" b="1" smtClean="0">
                <a:solidFill>
                  <a:srgbClr val="000099"/>
                </a:solidFill>
                <a:ea typeface="华文细黑" panose="02010600040101010101" pitchFamily="2" charset="-122"/>
              </a:rPr>
              <a:t>)</a:t>
            </a:r>
          </a:p>
        </p:txBody>
      </p:sp>
      <p:sp>
        <p:nvSpPr>
          <p:cNvPr id="81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473575"/>
          </a:xfrm>
          <a:noFill/>
        </p:spPr>
        <p:txBody>
          <a:bodyPr>
            <a:spAutoFit/>
          </a:bodyPr>
          <a:lstStyle/>
          <a:p>
            <a:pPr eaLnBrk="1" hangingPunct="1">
              <a:spcAft>
                <a:spcPct val="20000"/>
              </a:spcAft>
            </a:pPr>
            <a:r>
              <a:rPr lang="zh-CN" altLang="en-US" sz="2400" b="1" smtClean="0">
                <a:solidFill>
                  <a:srgbClr val="000099"/>
                </a:solidFill>
              </a:rPr>
              <a:t>数据结构和算法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(1) </a:t>
            </a:r>
            <a:r>
              <a:rPr lang="zh-CN" altLang="en-US" sz="2400" b="1" smtClean="0">
                <a:solidFill>
                  <a:srgbClr val="000099"/>
                </a:solidFill>
              </a:rPr>
              <a:t>对顺序计算进行渐进性分析，包括对常见复杂性类的简单平摊分析和认识，如</a:t>
            </a:r>
            <a:r>
              <a:rPr lang="en-US" altLang="zh-CN" sz="2400" b="1" smtClean="0">
                <a:solidFill>
                  <a:srgbClr val="000099"/>
                </a:solidFill>
              </a:rPr>
              <a:t>O(n)</a:t>
            </a:r>
            <a:r>
              <a:rPr lang="zh-CN" altLang="en-US" sz="2400" b="1" smtClean="0">
                <a:solidFill>
                  <a:srgbClr val="000099"/>
                </a:solidFill>
              </a:rPr>
              <a:t>，</a:t>
            </a:r>
            <a:r>
              <a:rPr lang="en-US" altLang="zh-CN" sz="2400" b="1" smtClean="0">
                <a:solidFill>
                  <a:srgbClr val="000099"/>
                </a:solidFill>
              </a:rPr>
              <a:t>O(n*log(n))</a:t>
            </a:r>
            <a:r>
              <a:rPr lang="zh-CN" altLang="en-US" sz="2400" b="1" smtClean="0">
                <a:solidFill>
                  <a:srgbClr val="000099"/>
                </a:solidFill>
              </a:rPr>
              <a:t>，</a:t>
            </a:r>
            <a:r>
              <a:rPr lang="en-US" altLang="zh-CN" sz="2400" b="1" smtClean="0">
                <a:solidFill>
                  <a:srgbClr val="000099"/>
                </a:solidFill>
              </a:rPr>
              <a:t>O(n</a:t>
            </a:r>
            <a:r>
              <a:rPr lang="en-US" altLang="zh-CN" sz="2400" b="1" baseline="30000" smtClean="0">
                <a:solidFill>
                  <a:srgbClr val="000099"/>
                </a:solidFill>
              </a:rPr>
              <a:t>2</a:t>
            </a:r>
            <a:r>
              <a:rPr lang="en-US" altLang="zh-CN" sz="2400" b="1" smtClean="0">
                <a:solidFill>
                  <a:srgbClr val="000099"/>
                </a:solidFill>
              </a:rPr>
              <a:t>)</a:t>
            </a:r>
            <a:r>
              <a:rPr lang="zh-CN" altLang="en-US" sz="2400" b="1" smtClean="0">
                <a:solidFill>
                  <a:srgbClr val="000099"/>
                </a:solidFill>
              </a:rPr>
              <a:t>，</a:t>
            </a:r>
            <a:r>
              <a:rPr lang="en-US" altLang="zh-CN" sz="2400" b="1" smtClean="0">
                <a:solidFill>
                  <a:srgbClr val="000099"/>
                </a:solidFill>
              </a:rPr>
              <a:t>O(2</a:t>
            </a:r>
            <a:r>
              <a:rPr lang="en-US" altLang="zh-CN" sz="2400" b="1" baseline="30000" smtClean="0">
                <a:solidFill>
                  <a:srgbClr val="000099"/>
                </a:solidFill>
              </a:rPr>
              <a:t>n</a:t>
            </a:r>
            <a:r>
              <a:rPr lang="en-US" altLang="zh-CN" sz="2400" b="1" smtClean="0">
                <a:solidFill>
                  <a:srgbClr val="000099"/>
                </a:solidFill>
              </a:rPr>
              <a:t>)</a:t>
            </a:r>
            <a:r>
              <a:rPr lang="zh-CN" altLang="en-US" sz="2400" b="1" smtClean="0">
                <a:solidFill>
                  <a:srgbClr val="000099"/>
                </a:solidFill>
              </a:rPr>
              <a:t>；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(2) </a:t>
            </a:r>
            <a:r>
              <a:rPr lang="zh-CN" altLang="en-US" sz="2400" b="1" smtClean="0">
                <a:solidFill>
                  <a:srgbClr val="000099"/>
                </a:solidFill>
              </a:rPr>
              <a:t>在算法设计中应用分治策略；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(3) </a:t>
            </a:r>
            <a:r>
              <a:rPr lang="zh-CN" altLang="en-US" sz="2400" b="1" smtClean="0">
                <a:solidFill>
                  <a:srgbClr val="000099"/>
                </a:solidFill>
              </a:rPr>
              <a:t>理解简单自调节数据结构的属性；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99"/>
                </a:solidFill>
              </a:rPr>
              <a:t>	</a:t>
            </a:r>
            <a:r>
              <a:rPr lang="en-US" altLang="zh-CN" sz="2400" b="1" smtClean="0">
                <a:solidFill>
                  <a:srgbClr val="000099"/>
                </a:solidFill>
              </a:rPr>
              <a:t>(4) </a:t>
            </a:r>
            <a:r>
              <a:rPr lang="zh-CN" altLang="en-US" sz="2400" b="1" smtClean="0">
                <a:solidFill>
                  <a:srgbClr val="000099"/>
                </a:solidFill>
              </a:rPr>
              <a:t>有效使用一些基本的算法和数据结构，包括二分搜索，次二次排序，栈和队列，哈希表，优先队列，平衡二分查找树，特里树，二分决策图，简单图算法。</a:t>
            </a:r>
          </a:p>
          <a:p>
            <a:pPr eaLnBrk="1" hangingPunct="1">
              <a:spcAft>
                <a:spcPct val="20000"/>
              </a:spcAft>
              <a:buFont typeface="Wingdings" panose="05000000000000000000" pitchFamily="2" charset="2"/>
              <a:buNone/>
            </a:pPr>
            <a:endParaRPr lang="en-US" altLang="zh-CN" sz="2400" b="1" smtClean="0">
              <a:solidFill>
                <a:srgbClr val="000099"/>
              </a:solidFill>
            </a:endParaRPr>
          </a:p>
        </p:txBody>
      </p:sp>
      <p:pic>
        <p:nvPicPr>
          <p:cNvPr id="13" name="音频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624"/>
    </mc:Choice>
    <mc:Fallback xmlns="">
      <p:transition spd="slow" advTm="63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454B689F-6A3F-4833-8AF4-6C818FB0EC94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6FFC68A-6EF4-4C99-B955-281B2FB59EFE}" type="slidenum">
              <a:rPr lang="en-US" altLang="zh-CN"/>
              <a:pPr>
                <a:defRPr/>
              </a:pPr>
              <a:t>6</a:t>
            </a:fld>
            <a:endParaRPr lang="en-US" altLang="zh-CN"/>
          </a:p>
        </p:txBody>
      </p:sp>
      <p:sp>
        <p:nvSpPr>
          <p:cNvPr id="922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b="1" smtClean="0">
                <a:solidFill>
                  <a:srgbClr val="000099"/>
                </a:solidFill>
                <a:ea typeface="华文细黑" panose="02010600040101010101" pitchFamily="2" charset="-122"/>
              </a:rPr>
              <a:t>课程资源</a:t>
            </a:r>
          </a:p>
        </p:txBody>
      </p:sp>
      <p:sp>
        <p:nvSpPr>
          <p:cNvPr id="922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11725"/>
          </a:xfrm>
        </p:spPr>
        <p:txBody>
          <a:bodyPr/>
          <a:lstStyle/>
          <a:p>
            <a:pPr eaLnBrk="1" hangingPunct="1"/>
            <a:r>
              <a:rPr lang="zh-CN" altLang="en-US" b="1" dirty="0" smtClean="0">
                <a:solidFill>
                  <a:srgbClr val="000099"/>
                </a:solidFill>
              </a:rPr>
              <a:t>网络资源：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b="1" dirty="0" smtClean="0">
                <a:solidFill>
                  <a:srgbClr val="000099"/>
                </a:solidFill>
              </a:rPr>
              <a:t>	</a:t>
            </a:r>
            <a:r>
              <a:rPr lang="en-US" altLang="zh-CN" b="1" dirty="0" smtClean="0">
                <a:solidFill>
                  <a:srgbClr val="000099"/>
                </a:solidFill>
                <a:hlinkClick r:id="rId4"/>
              </a:rPr>
              <a:t>http://www.cs.cmu.edu/~15122/schedule.shtml</a:t>
            </a:r>
            <a:r>
              <a:rPr lang="en-US" altLang="zh-CN" b="1" dirty="0" smtClean="0">
                <a:solidFill>
                  <a:srgbClr val="000099"/>
                </a:solidFill>
              </a:rPr>
              <a:t>       CMU</a:t>
            </a:r>
            <a:r>
              <a:rPr lang="zh-CN" altLang="en-US" b="1" dirty="0" smtClean="0">
                <a:solidFill>
                  <a:srgbClr val="000099"/>
                </a:solidFill>
              </a:rPr>
              <a:t>课程资源</a:t>
            </a:r>
            <a:endParaRPr lang="en-US" altLang="zh-CN" b="1" dirty="0" smtClean="0">
              <a:solidFill>
                <a:srgbClr val="000099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b="1" dirty="0" smtClean="0">
                <a:solidFill>
                  <a:srgbClr val="000099"/>
                </a:solidFill>
              </a:rPr>
              <a:t>	</a:t>
            </a:r>
            <a:r>
              <a:rPr lang="en-US" altLang="zh-CN" b="1" dirty="0" smtClean="0">
                <a:solidFill>
                  <a:srgbClr val="000099"/>
                </a:solidFill>
                <a:hlinkClick r:id="rId5"/>
              </a:rPr>
              <a:t>http://c0.typesafety.net/downloads.html</a:t>
            </a:r>
            <a:endParaRPr lang="en-US" altLang="zh-CN" b="1" dirty="0" smtClean="0">
              <a:solidFill>
                <a:srgbClr val="000099"/>
              </a:solidFill>
            </a:endParaRP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b="1" dirty="0" smtClean="0">
                <a:solidFill>
                  <a:srgbClr val="000099"/>
                </a:solidFill>
              </a:rPr>
              <a:t>	</a:t>
            </a:r>
            <a:r>
              <a:rPr lang="en-US" altLang="zh-CN" b="1" dirty="0" smtClean="0">
                <a:solidFill>
                  <a:srgbClr val="000099"/>
                </a:solidFill>
              </a:rPr>
              <a:t>C0</a:t>
            </a:r>
            <a:r>
              <a:rPr lang="zh-CN" altLang="en-US" b="1" dirty="0" smtClean="0">
                <a:solidFill>
                  <a:srgbClr val="000099"/>
                </a:solidFill>
              </a:rPr>
              <a:t>编译环境和工具：下载、安装、配置</a:t>
            </a:r>
            <a:endParaRPr lang="en-US" altLang="zh-CN" b="1" dirty="0" smtClean="0">
              <a:solidFill>
                <a:srgbClr val="000099"/>
              </a:solidFill>
            </a:endParaRPr>
          </a:p>
          <a:p>
            <a:pPr eaLnBrk="1" hangingPunct="1"/>
            <a:r>
              <a:rPr lang="zh-CN" altLang="en-US" b="1" dirty="0" smtClean="0">
                <a:solidFill>
                  <a:srgbClr val="000099"/>
                </a:solidFill>
              </a:rPr>
              <a:t>群文件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b="1" dirty="0" smtClean="0">
                <a:solidFill>
                  <a:srgbClr val="000099"/>
                </a:solidFill>
              </a:rPr>
              <a:t>	</a:t>
            </a:r>
            <a:r>
              <a:rPr lang="en-US" altLang="zh-CN" b="1" dirty="0" smtClean="0">
                <a:solidFill>
                  <a:srgbClr val="000099"/>
                </a:solidFill>
              </a:rPr>
              <a:t>(1) CMU PIC</a:t>
            </a:r>
            <a:r>
              <a:rPr lang="zh-CN" altLang="en-US" b="1" dirty="0" smtClean="0">
                <a:solidFill>
                  <a:srgbClr val="000099"/>
                </a:solidFill>
              </a:rPr>
              <a:t>讲义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b="1" dirty="0" smtClean="0">
                <a:solidFill>
                  <a:srgbClr val="000099"/>
                </a:solidFill>
              </a:rPr>
              <a:t>	</a:t>
            </a:r>
            <a:r>
              <a:rPr lang="en-US" altLang="zh-CN" b="1" dirty="0" smtClean="0">
                <a:solidFill>
                  <a:srgbClr val="000099"/>
                </a:solidFill>
              </a:rPr>
              <a:t>(2) </a:t>
            </a:r>
            <a:r>
              <a:rPr lang="zh-CN" altLang="en-US" b="1" dirty="0" smtClean="0">
                <a:solidFill>
                  <a:srgbClr val="000099"/>
                </a:solidFill>
              </a:rPr>
              <a:t>课件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b="1" dirty="0" smtClean="0">
                <a:solidFill>
                  <a:srgbClr val="000099"/>
                </a:solidFill>
              </a:rPr>
              <a:t>	</a:t>
            </a:r>
            <a:r>
              <a:rPr lang="en-US" altLang="zh-CN" b="1" dirty="0" smtClean="0">
                <a:solidFill>
                  <a:srgbClr val="000099"/>
                </a:solidFill>
              </a:rPr>
              <a:t>(3) </a:t>
            </a:r>
            <a:r>
              <a:rPr lang="zh-CN" altLang="en-US" b="1" dirty="0" smtClean="0">
                <a:solidFill>
                  <a:srgbClr val="000099"/>
                </a:solidFill>
              </a:rPr>
              <a:t>作业题</a:t>
            </a: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465"/>
    </mc:Choice>
    <mc:Fallback xmlns="">
      <p:transition spd="slow" advTm="50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2B42D37-5778-4F66-A0A4-0862E7F7F2E9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CDFCFF2-FE3F-48F1-8BFC-C5998D8C433E}" type="slidenum">
              <a:rPr lang="en-US" altLang="zh-CN"/>
              <a:pPr>
                <a:defRPr/>
              </a:pPr>
              <a:t>7</a:t>
            </a:fld>
            <a:endParaRPr lang="en-US" altLang="zh-CN"/>
          </a:p>
        </p:txBody>
      </p:sp>
      <p:sp>
        <p:nvSpPr>
          <p:cNvPr id="102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b="1" smtClean="0">
                <a:solidFill>
                  <a:srgbClr val="000099"/>
                </a:solidFill>
                <a:ea typeface="华文细黑" panose="02010600040101010101" pitchFamily="2" charset="-122"/>
              </a:rPr>
              <a:t>成绩评价</a:t>
            </a:r>
          </a:p>
        </p:txBody>
      </p:sp>
      <p:sp>
        <p:nvSpPr>
          <p:cNvPr id="1024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30725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Aft>
                <a:spcPct val="20000"/>
              </a:spcAft>
            </a:pPr>
            <a:r>
              <a:rPr lang="zh-CN" altLang="en-US" b="1" smtClean="0">
                <a:solidFill>
                  <a:srgbClr val="000099"/>
                </a:solidFill>
              </a:rPr>
              <a:t>作业，发到：</a:t>
            </a:r>
            <a:r>
              <a:rPr lang="en-US" altLang="zh-CN" b="1" smtClean="0">
                <a:solidFill>
                  <a:srgbClr val="000099"/>
                </a:solidFill>
              </a:rPr>
              <a:t> pic.cs.hust@hotmail.com</a:t>
            </a:r>
          </a:p>
          <a:p>
            <a:pPr eaLnBrk="1" hangingPunct="1">
              <a:lnSpc>
                <a:spcPct val="150000"/>
              </a:lnSpc>
              <a:spcAft>
                <a:spcPct val="20000"/>
              </a:spcAft>
            </a:pPr>
            <a:r>
              <a:rPr lang="en-US" altLang="zh-CN" b="1" smtClean="0">
                <a:solidFill>
                  <a:srgbClr val="000099"/>
                </a:solidFill>
              </a:rPr>
              <a:t>// </a:t>
            </a:r>
            <a:r>
              <a:rPr lang="zh-CN" altLang="en-US" b="1" smtClean="0">
                <a:solidFill>
                  <a:srgbClr val="000099"/>
                </a:solidFill>
              </a:rPr>
              <a:t>两次测验？</a:t>
            </a:r>
            <a:endParaRPr lang="en-US" altLang="zh-CN" b="1" smtClean="0">
              <a:solidFill>
                <a:srgbClr val="000099"/>
              </a:solidFill>
            </a:endParaRPr>
          </a:p>
          <a:p>
            <a:pPr eaLnBrk="1" hangingPunct="1">
              <a:lnSpc>
                <a:spcPct val="150000"/>
              </a:lnSpc>
              <a:spcAft>
                <a:spcPct val="20000"/>
              </a:spcAft>
            </a:pPr>
            <a:r>
              <a:rPr lang="zh-CN" altLang="en-US" b="1" smtClean="0">
                <a:solidFill>
                  <a:srgbClr val="000099"/>
                </a:solidFill>
              </a:rPr>
              <a:t>考勤</a:t>
            </a:r>
          </a:p>
          <a:p>
            <a:pPr eaLnBrk="1" hangingPunct="1">
              <a:lnSpc>
                <a:spcPct val="150000"/>
              </a:lnSpc>
              <a:spcAft>
                <a:spcPct val="20000"/>
              </a:spcAft>
            </a:pPr>
            <a:r>
              <a:rPr lang="zh-CN" altLang="en-US" b="1" smtClean="0">
                <a:solidFill>
                  <a:srgbClr val="000099"/>
                </a:solidFill>
              </a:rPr>
              <a:t>期末考试</a:t>
            </a:r>
            <a:endParaRPr lang="en-US" altLang="zh-CN" b="1" smtClean="0">
              <a:solidFill>
                <a:srgbClr val="000099"/>
              </a:solidFill>
            </a:endParaRPr>
          </a:p>
          <a:p>
            <a:pPr eaLnBrk="1" hangingPunct="1">
              <a:lnSpc>
                <a:spcPct val="150000"/>
              </a:lnSpc>
              <a:spcAft>
                <a:spcPct val="20000"/>
              </a:spcAft>
            </a:pPr>
            <a:r>
              <a:rPr lang="zh-CN" altLang="en-US" b="1" smtClean="0">
                <a:solidFill>
                  <a:srgbClr val="000099"/>
                </a:solidFill>
              </a:rPr>
              <a:t>最后成绩    作业</a:t>
            </a:r>
            <a:r>
              <a:rPr lang="en-US" altLang="zh-CN" b="1" smtClean="0">
                <a:solidFill>
                  <a:srgbClr val="000099"/>
                </a:solidFill>
              </a:rPr>
              <a:t>(?%)</a:t>
            </a:r>
            <a:r>
              <a:rPr lang="zh-CN" altLang="en-US" b="1" smtClean="0">
                <a:solidFill>
                  <a:srgbClr val="000099"/>
                </a:solidFill>
              </a:rPr>
              <a:t> </a:t>
            </a:r>
            <a:r>
              <a:rPr lang="en-US" altLang="zh-CN" b="1" smtClean="0">
                <a:solidFill>
                  <a:srgbClr val="000099"/>
                </a:solidFill>
              </a:rPr>
              <a:t>+</a:t>
            </a:r>
            <a:r>
              <a:rPr lang="zh-CN" altLang="en-US" b="1" smtClean="0">
                <a:solidFill>
                  <a:srgbClr val="000099"/>
                </a:solidFill>
              </a:rPr>
              <a:t>考勤</a:t>
            </a:r>
            <a:r>
              <a:rPr lang="en-US" altLang="zh-CN" b="1" smtClean="0">
                <a:solidFill>
                  <a:srgbClr val="000099"/>
                </a:solidFill>
              </a:rPr>
              <a:t>(?%) +</a:t>
            </a:r>
            <a:r>
              <a:rPr lang="zh-CN" altLang="en-US" b="1" smtClean="0">
                <a:solidFill>
                  <a:srgbClr val="000099"/>
                </a:solidFill>
              </a:rPr>
              <a:t>考试</a:t>
            </a:r>
            <a:r>
              <a:rPr lang="en-US" altLang="zh-CN" b="1" smtClean="0">
                <a:solidFill>
                  <a:srgbClr val="000099"/>
                </a:solidFill>
              </a:rPr>
              <a:t>(?%)</a:t>
            </a:r>
            <a:endParaRPr lang="zh-CN" altLang="en-US" b="1" smtClean="0">
              <a:solidFill>
                <a:srgbClr val="000099"/>
              </a:solidFill>
            </a:endParaRPr>
          </a:p>
          <a:p>
            <a:pPr eaLnBrk="1" hangingPunct="1">
              <a:lnSpc>
                <a:spcPct val="200000"/>
              </a:lnSpc>
              <a:spcAft>
                <a:spcPct val="20000"/>
              </a:spcAft>
            </a:pPr>
            <a:endParaRPr lang="en-US" altLang="zh-CN" b="1" smtClean="0">
              <a:solidFill>
                <a:srgbClr val="000099"/>
              </a:solidFill>
            </a:endParaRPr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997"/>
    </mc:Choice>
    <mc:Fallback xmlns="">
      <p:transition spd="slow" advTm="61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460" x="3686175" y="2538413"/>
          <p14:tracePt t="15573" x="0" y="0"/>
        </p14:tracePtLst>
        <p14:tracePtLst>
          <p14:tracePt t="15680" x="3686175" y="2538413"/>
          <p14:tracePt t="15832" x="3648075" y="2476500"/>
          <p14:tracePt t="15864" x="3581400" y="2390775"/>
          <p14:tracePt t="15866" x="3562350" y="2366963"/>
          <p14:tracePt t="15880" x="3548063" y="2347913"/>
          <p14:tracePt t="15883" x="3519488" y="2328863"/>
          <p14:tracePt t="15913" x="3471863" y="2276475"/>
          <p14:tracePt t="15918" x="3462338" y="2271713"/>
          <p14:tracePt t="15931" x="3457575" y="2257425"/>
          <p14:tracePt t="15933" x="3448050" y="2252663"/>
          <p14:tracePt t="15947" x="3443288" y="2243138"/>
          <p14:tracePt t="15950" x="3433763" y="2233613"/>
          <p14:tracePt t="15963" x="3419475" y="2219325"/>
          <p14:tracePt t="15989" x="3405188" y="2200275"/>
          <p14:tracePt t="15995" x="3400425" y="2200275"/>
          <p14:tracePt t="16102" x="3390900" y="2176463"/>
          <p14:tracePt t="16105" x="3386138" y="2166938"/>
          <p14:tracePt t="16116" x="3386138" y="2162175"/>
          <p14:tracePt t="16130" x="3386138" y="2157413"/>
          <p14:tracePt t="16226" x="3419475" y="2128838"/>
          <p14:tracePt t="16256" x="3514725" y="2119313"/>
          <p14:tracePt t="16287" x="3810000" y="2119313"/>
          <p14:tracePt t="16293" x="3905250" y="2119313"/>
          <p14:tracePt t="16303" x="3933825" y="2119313"/>
          <p14:tracePt t="16316" x="4019550" y="2119313"/>
          <p14:tracePt t="16348" x="4148138" y="2119313"/>
          <p14:tracePt t="16354" x="4186238" y="2119313"/>
          <p14:tracePt t="16381" x="4314825" y="2119313"/>
          <p14:tracePt t="16383" x="4410075" y="2119313"/>
          <p14:tracePt t="16395" x="4448175" y="2119313"/>
          <p14:tracePt t="16398" x="4562475" y="2119313"/>
          <p14:tracePt t="16412" x="4614863" y="2119313"/>
          <p14:tracePt t="16415" x="4705350" y="2124075"/>
          <p14:tracePt t="16444" x="4910138" y="2128838"/>
          <p14:tracePt t="16475" x="5081588" y="2138363"/>
          <p14:tracePt t="16480" x="5095875" y="2138363"/>
          <p14:tracePt t="16491" x="5119688" y="2138363"/>
          <p14:tracePt t="16525" x="5338763" y="2128838"/>
          <p14:tracePt t="16555" x="5595938" y="2119313"/>
          <p14:tracePt t="16582" x="5853113" y="2109788"/>
          <p14:tracePt t="16586" x="5929313" y="2105025"/>
          <p14:tracePt t="16599" x="5986463" y="2105025"/>
          <p14:tracePt t="16631" x="6134100" y="2090738"/>
          <p14:tracePt t="16664" x="6248400" y="2085975"/>
          <p14:tracePt t="16699" x="6443663" y="2076450"/>
          <p14:tracePt t="16724" x="6529388" y="2076450"/>
          <p14:tracePt t="16729" x="6553200" y="2076450"/>
          <p14:tracePt t="16757" x="6648450" y="2076450"/>
          <p14:tracePt t="16760" x="6686550" y="2071688"/>
          <p14:tracePt t="16789" x="6805613" y="2066925"/>
          <p14:tracePt t="16816" x="6872288" y="2057400"/>
          <p14:tracePt t="16820" x="6886575" y="2052638"/>
          <p14:tracePt t="16832" x="6896100" y="2052638"/>
          <p14:tracePt t="16835" x="6915150" y="2052638"/>
          <p14:tracePt t="16884" x="7034213" y="2043113"/>
          <p14:tracePt t="16887" x="7081838" y="2043113"/>
          <p14:tracePt t="16898" x="7119938" y="2038350"/>
          <p14:tracePt t="16901" x="7177088" y="2038350"/>
          <p14:tracePt t="16912" x="7219950" y="2038350"/>
          <p14:tracePt t="16943" x="7348538" y="2038350"/>
          <p14:tracePt t="16946" x="7353300" y="2038350"/>
          <p14:tracePt t="16959" x="7358063" y="2038350"/>
          <p14:tracePt t="17018" x="7439025" y="2024063"/>
          <p14:tracePt t="17022" x="7477125" y="2019300"/>
          <p14:tracePt t="17040" x="7529513" y="2019300"/>
          <p14:tracePt t="17068" x="7596188" y="2014538"/>
          <p14:tracePt t="17098" x="7605713" y="2014538"/>
          <p14:tracePt t="17117" x="7615238" y="2014538"/>
          <p14:tracePt t="17121" x="7629525" y="2009775"/>
          <p14:tracePt t="17145" x="7672388" y="2000250"/>
          <p14:tracePt t="17147" x="7677150" y="2000250"/>
          <p14:tracePt t="17160" x="7677150" y="1995488"/>
          <p14:tracePt t="17163" x="7681913" y="1995488"/>
          <p14:tracePt t="17207" x="7686675" y="1995488"/>
          <p14:tracePt t="17242" x="7710488" y="1981200"/>
          <p14:tracePt t="17274" x="7743825" y="1962150"/>
          <p14:tracePt t="17316" x="7939088" y="1924050"/>
          <p14:tracePt t="17333" x="7977188" y="1924050"/>
          <p14:tracePt t="17336" x="7981950" y="1924050"/>
          <p14:tracePt t="17442" x="8020050" y="1924050"/>
          <p14:tracePt t="17554" x="8158163" y="1938338"/>
          <p14:tracePt t="17560" x="8162925" y="1938338"/>
          <p14:tracePt t="17662" x="8153400" y="1947863"/>
          <p14:tracePt t="17692" x="8120063" y="1962150"/>
          <p14:tracePt t="17706" x="8077200" y="1966913"/>
          <p14:tracePt t="17742" x="7948613" y="1971675"/>
          <p14:tracePt t="17775" x="7748588" y="1971675"/>
          <p14:tracePt t="17804" x="7510463" y="1971675"/>
          <p14:tracePt t="17839" x="7100888" y="1938338"/>
          <p14:tracePt t="17879" x="6448425" y="1890713"/>
          <p14:tracePt t="17911" x="6072188" y="1876425"/>
          <p14:tracePt t="17914" x="5967413" y="1866900"/>
          <p14:tracePt t="17928" x="5929313" y="1866900"/>
          <p14:tracePt t="17931" x="5843588" y="1866900"/>
          <p14:tracePt t="17960" x="5567363" y="1866900"/>
          <p14:tracePt t="17989" x="5253038" y="1866900"/>
          <p14:tracePt t="18020" x="4919663" y="1862138"/>
          <p14:tracePt t="18026" x="4881563" y="1862138"/>
          <p14:tracePt t="18036" x="4786313" y="1852613"/>
          <p14:tracePt t="18067" x="4510088" y="1847850"/>
          <p14:tracePt t="18105" x="4219575" y="1847850"/>
          <p14:tracePt t="18129" x="4105275" y="1847850"/>
          <p14:tracePt t="18133" x="4048125" y="1847850"/>
          <p14:tracePt t="18159" x="3971925" y="1838325"/>
          <p14:tracePt t="18175" x="3829050" y="1833563"/>
          <p14:tracePt t="18210" x="3724275" y="1833563"/>
          <p14:tracePt t="18237" x="3671888" y="1833563"/>
          <p14:tracePt t="18272" x="3662363" y="1833563"/>
          <p14:tracePt t="18274" x="3657600" y="1838325"/>
          <p14:tracePt t="18284" x="3652838" y="1838325"/>
          <p14:tracePt t="18334" x="3609975" y="1843088"/>
          <p14:tracePt t="18371" x="3576638" y="1852613"/>
          <p14:tracePt t="18414" x="3567113" y="1862138"/>
          <p14:tracePt t="18445" x="3557588" y="1871663"/>
          <p14:tracePt t="18584" x="0" y="0"/>
        </p14:tracePtLst>
        <p14:tracePtLst>
          <p14:tracePt t="27306" x="1462088" y="2847975"/>
          <p14:tracePt t="27352" x="1481138" y="2847975"/>
          <p14:tracePt t="27401" x="1500188" y="2847975"/>
          <p14:tracePt t="27404" x="1509713" y="2847975"/>
          <p14:tracePt t="27448" x="1647825" y="2857500"/>
          <p14:tracePt t="27497" x="1709738" y="2857500"/>
          <p14:tracePt t="27551" x="1757363" y="2867025"/>
          <p14:tracePt t="27604" x="1828800" y="2881313"/>
          <p14:tracePt t="27607" x="1876425" y="2886075"/>
          <p14:tracePt t="27617" x="1933575" y="2895600"/>
          <p14:tracePt t="27622" x="2000250" y="2900363"/>
          <p14:tracePt t="27647" x="2195513" y="2933700"/>
          <p14:tracePt t="27652" x="2247900" y="2938463"/>
          <p14:tracePt t="27664" x="2305050" y="2947988"/>
          <p14:tracePt t="27668" x="2343150" y="2947988"/>
          <p14:tracePt t="27686" x="2452688" y="2952750"/>
          <p14:tracePt t="27697" x="2481263" y="2952750"/>
          <p14:tracePt t="27705" x="2519363" y="2952750"/>
          <p14:tracePt t="27711" x="2533650" y="2952750"/>
          <p14:tracePt t="27718" x="2547938" y="2952750"/>
          <p14:tracePt t="27731" x="2586038" y="2952750"/>
          <p14:tracePt t="27758" x="2633663" y="2952750"/>
          <p14:tracePt t="27795" x="2747963" y="2952750"/>
          <p14:tracePt t="27834" x="2838450" y="2952750"/>
          <p14:tracePt t="27839" x="2857500" y="2952750"/>
          <p14:tracePt t="27853" x="2933700" y="2957513"/>
          <p14:tracePt t="27863" x="2971800" y="2967038"/>
          <p14:tracePt t="27867" x="3019425" y="2967038"/>
          <p14:tracePt t="27874" x="3043238" y="2967038"/>
          <p14:tracePt t="27913" x="3067050" y="2967038"/>
          <p14:tracePt t="28133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68633660-CB24-447A-AE97-35C4ADB4A9F9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72E455C-7721-4840-8089-DF3F950C6153}" type="slidenum">
              <a:rPr lang="en-US" altLang="zh-CN"/>
              <a:pPr>
                <a:defRPr/>
              </a:pPr>
              <a:t>8</a:t>
            </a:fld>
            <a:endParaRPr lang="en-US" altLang="zh-CN"/>
          </a:p>
        </p:txBody>
      </p:sp>
      <p:sp>
        <p:nvSpPr>
          <p:cNvPr id="112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b="1" smtClean="0">
                <a:ea typeface="华文细黑" panose="02010600040101010101" pitchFamily="2" charset="-122"/>
              </a:rPr>
              <a:t>课程教学内容及学时安排</a:t>
            </a:r>
          </a:p>
        </p:txBody>
      </p:sp>
      <p:sp>
        <p:nvSpPr>
          <p:cNvPr id="112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95400"/>
            <a:ext cx="8229600" cy="4530725"/>
          </a:xfrm>
        </p:spPr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z="2400" b="1" smtClean="0">
                <a:solidFill>
                  <a:srgbClr val="000099"/>
                </a:solidFill>
              </a:rPr>
              <a:t>	</a:t>
            </a:r>
            <a:r>
              <a:rPr lang="zh-CN" altLang="en-US" sz="2800" b="1" smtClean="0">
                <a:solidFill>
                  <a:srgbClr val="000099"/>
                </a:solidFill>
              </a:rPr>
              <a:t>课程教学内容分为</a:t>
            </a:r>
            <a:r>
              <a:rPr lang="en-US" altLang="zh-CN" sz="2800" b="1" smtClean="0">
                <a:solidFill>
                  <a:srgbClr val="000099"/>
                </a:solidFill>
              </a:rPr>
              <a:t>18</a:t>
            </a:r>
            <a:r>
              <a:rPr lang="zh-CN" altLang="en-US" sz="2800" b="1" smtClean="0">
                <a:solidFill>
                  <a:srgbClr val="000099"/>
                </a:solidFill>
              </a:rPr>
              <a:t>讲，</a:t>
            </a:r>
            <a:r>
              <a:rPr lang="en-US" altLang="zh-CN" sz="2800" b="1" smtClean="0">
                <a:solidFill>
                  <a:srgbClr val="000099"/>
                </a:solidFill>
              </a:rPr>
              <a:t>8</a:t>
            </a:r>
            <a:r>
              <a:rPr lang="zh-CN" altLang="en-US" sz="2800" b="1" smtClean="0">
                <a:solidFill>
                  <a:srgbClr val="000099"/>
                </a:solidFill>
              </a:rPr>
              <a:t>周，每周</a:t>
            </a:r>
            <a:r>
              <a:rPr lang="en-US" altLang="zh-CN" sz="2800" b="1" smtClean="0">
                <a:solidFill>
                  <a:srgbClr val="000099"/>
                </a:solidFill>
              </a:rPr>
              <a:t>4</a:t>
            </a:r>
            <a:r>
              <a:rPr lang="zh-CN" altLang="en-US" sz="2800" b="1" smtClean="0">
                <a:solidFill>
                  <a:srgbClr val="000099"/>
                </a:solidFill>
              </a:rPr>
              <a:t>学时，讲</a:t>
            </a:r>
            <a:r>
              <a:rPr lang="en-US" altLang="zh-CN" sz="2800" b="1" smtClean="0">
                <a:solidFill>
                  <a:srgbClr val="000099"/>
                </a:solidFill>
              </a:rPr>
              <a:t>2~3</a:t>
            </a:r>
            <a:r>
              <a:rPr lang="zh-CN" altLang="en-US" sz="2800" b="1" smtClean="0">
                <a:solidFill>
                  <a:srgbClr val="000099"/>
                </a:solidFill>
              </a:rPr>
              <a:t>讲，课程共</a:t>
            </a:r>
            <a:r>
              <a:rPr lang="en-US" altLang="zh-CN" sz="2800" b="1" smtClean="0">
                <a:solidFill>
                  <a:srgbClr val="000099"/>
                </a:solidFill>
              </a:rPr>
              <a:t>32</a:t>
            </a:r>
            <a:r>
              <a:rPr lang="zh-CN" altLang="en-US" sz="2800" b="1" smtClean="0">
                <a:solidFill>
                  <a:srgbClr val="000099"/>
                </a:solidFill>
              </a:rPr>
              <a:t>课堂学时。</a:t>
            </a:r>
          </a:p>
          <a:p>
            <a:pPr eaLnBrk="1" hangingPunct="1"/>
            <a:r>
              <a:rPr lang="en-US" altLang="zh-CN" sz="2400" b="1" smtClean="0">
                <a:solidFill>
                  <a:srgbClr val="000099"/>
                </a:solidFill>
              </a:rPr>
              <a:t>Lecture 1  </a:t>
            </a:r>
            <a:r>
              <a:rPr lang="zh-CN" altLang="en-US" sz="2400" b="1" smtClean="0">
                <a:solidFill>
                  <a:srgbClr val="000099"/>
                </a:solidFill>
              </a:rPr>
              <a:t>关于本课程 </a:t>
            </a:r>
            <a:r>
              <a:rPr lang="en-US" altLang="zh-CN" sz="2400" b="1" smtClean="0">
                <a:solidFill>
                  <a:srgbClr val="000099"/>
                </a:solidFill>
              </a:rPr>
              <a:t>+ Lecture 2  Contracts  </a:t>
            </a:r>
            <a:r>
              <a:rPr lang="zh-CN" altLang="en-US" sz="2400" b="1" smtClean="0">
                <a:solidFill>
                  <a:srgbClr val="000099"/>
                </a:solidFill>
              </a:rPr>
              <a:t>约定</a:t>
            </a:r>
          </a:p>
          <a:p>
            <a:pPr eaLnBrk="1" hangingPunct="1"/>
            <a:r>
              <a:rPr lang="en-US" altLang="zh-CN" sz="2400" b="1" smtClean="0">
                <a:solidFill>
                  <a:srgbClr val="000099"/>
                </a:solidFill>
              </a:rPr>
              <a:t>Lecture 3  Ints  </a:t>
            </a:r>
            <a:r>
              <a:rPr lang="zh-CN" altLang="en-US" sz="2400" b="1" smtClean="0">
                <a:solidFill>
                  <a:srgbClr val="000099"/>
                </a:solidFill>
              </a:rPr>
              <a:t>整数类型</a:t>
            </a:r>
          </a:p>
          <a:p>
            <a:pPr eaLnBrk="1" hangingPunct="1"/>
            <a:r>
              <a:rPr lang="en-US" altLang="zh-CN" sz="2400" b="1" smtClean="0">
                <a:solidFill>
                  <a:srgbClr val="000099"/>
                </a:solidFill>
              </a:rPr>
              <a:t>Lecture 4  Arrays  </a:t>
            </a:r>
            <a:r>
              <a:rPr lang="zh-CN" altLang="en-US" sz="2400" b="1" smtClean="0">
                <a:solidFill>
                  <a:srgbClr val="000099"/>
                </a:solidFill>
              </a:rPr>
              <a:t>数组</a:t>
            </a:r>
          </a:p>
          <a:p>
            <a:pPr eaLnBrk="1" hangingPunct="1"/>
            <a:r>
              <a:rPr lang="en-US" altLang="zh-CN" sz="2400" b="1" smtClean="0">
                <a:solidFill>
                  <a:srgbClr val="000099"/>
                </a:solidFill>
              </a:rPr>
              <a:t>Lecture 5  Linear Search  </a:t>
            </a:r>
            <a:r>
              <a:rPr lang="zh-CN" altLang="en-US" sz="2400" b="1" smtClean="0">
                <a:solidFill>
                  <a:srgbClr val="000099"/>
                </a:solidFill>
              </a:rPr>
              <a:t>线性查找</a:t>
            </a:r>
          </a:p>
          <a:p>
            <a:pPr eaLnBrk="1" hangingPunct="1"/>
            <a:r>
              <a:rPr lang="en-US" altLang="zh-CN" sz="2400" b="1" smtClean="0">
                <a:solidFill>
                  <a:srgbClr val="000099"/>
                </a:solidFill>
              </a:rPr>
              <a:t>Lecture 6  Binary Search  </a:t>
            </a:r>
            <a:r>
              <a:rPr lang="zh-CN" altLang="en-US" sz="2400" b="1" smtClean="0">
                <a:solidFill>
                  <a:srgbClr val="000099"/>
                </a:solidFill>
              </a:rPr>
              <a:t>二分查找</a:t>
            </a:r>
          </a:p>
          <a:p>
            <a:pPr eaLnBrk="1" hangingPunct="1"/>
            <a:r>
              <a:rPr lang="en-US" altLang="zh-CN" sz="2400" b="1" smtClean="0">
                <a:solidFill>
                  <a:srgbClr val="000099"/>
                </a:solidFill>
              </a:rPr>
              <a:t>Lecture 7  Sorting  </a:t>
            </a:r>
            <a:r>
              <a:rPr lang="zh-CN" altLang="en-US" sz="2400" b="1" smtClean="0">
                <a:solidFill>
                  <a:srgbClr val="000099"/>
                </a:solidFill>
              </a:rPr>
              <a:t>排序</a:t>
            </a:r>
          </a:p>
          <a:p>
            <a:pPr eaLnBrk="1" hangingPunct="1"/>
            <a:r>
              <a:rPr lang="en-US" altLang="zh-CN" sz="2400" b="1" smtClean="0">
                <a:solidFill>
                  <a:srgbClr val="000099"/>
                </a:solidFill>
              </a:rPr>
              <a:t>Lecture 8  Quicksort  </a:t>
            </a:r>
            <a:r>
              <a:rPr lang="zh-CN" altLang="en-US" sz="2400" b="1" smtClean="0">
                <a:solidFill>
                  <a:srgbClr val="000099"/>
                </a:solidFill>
              </a:rPr>
              <a:t>快速排序</a:t>
            </a:r>
          </a:p>
          <a:p>
            <a:pPr eaLnBrk="1" hangingPunct="1"/>
            <a:r>
              <a:rPr lang="en-US" altLang="zh-CN" sz="2400" b="1" smtClean="0">
                <a:solidFill>
                  <a:srgbClr val="000099"/>
                </a:solidFill>
              </a:rPr>
              <a:t>Lecture 9  Stacks &amp; Queues  </a:t>
            </a:r>
            <a:r>
              <a:rPr lang="zh-CN" altLang="en-US" sz="2400" b="1" smtClean="0">
                <a:solidFill>
                  <a:srgbClr val="000099"/>
                </a:solidFill>
              </a:rPr>
              <a:t>栈和队列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909"/>
    </mc:Choice>
    <mc:Fallback xmlns="">
      <p:transition spd="slow" advTm="29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77ADFCA6-6C6A-4228-B371-158A57682719}" type="datetime1">
              <a:rPr lang="zh-CN" altLang="en-US"/>
              <a:pPr>
                <a:defRPr/>
              </a:pPr>
              <a:t>2020/4/24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9ED61E4-E9EB-4F29-81FC-E2ED732EBD9A}" type="slidenum">
              <a:rPr lang="en-US" altLang="zh-CN"/>
              <a:pPr>
                <a:defRPr/>
              </a:pPr>
              <a:t>9</a:t>
            </a:fld>
            <a:endParaRPr lang="en-US" altLang="zh-CN"/>
          </a:p>
        </p:txBody>
      </p:sp>
      <p:sp>
        <p:nvSpPr>
          <p:cNvPr id="122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b="1" smtClean="0">
                <a:ea typeface="华文细黑" panose="02010600040101010101" pitchFamily="2" charset="-122"/>
              </a:rPr>
              <a:t>课程教学内容及学时安排</a:t>
            </a:r>
            <a:r>
              <a:rPr lang="en-US" altLang="zh-CN" b="1" smtClean="0">
                <a:ea typeface="华文细黑" panose="02010600040101010101" pitchFamily="2" charset="-122"/>
              </a:rPr>
              <a:t>(</a:t>
            </a:r>
            <a:r>
              <a:rPr lang="zh-CN" altLang="en-US" b="1" smtClean="0">
                <a:ea typeface="华文细黑" panose="02010600040101010101" pitchFamily="2" charset="-122"/>
              </a:rPr>
              <a:t>续</a:t>
            </a:r>
            <a:r>
              <a:rPr lang="en-US" altLang="zh-CN" b="1" smtClean="0">
                <a:ea typeface="华文细黑" panose="02010600040101010101" pitchFamily="2" charset="-122"/>
              </a:rPr>
              <a:t>)</a:t>
            </a:r>
          </a:p>
        </p:txBody>
      </p:sp>
      <p:sp>
        <p:nvSpPr>
          <p:cNvPr id="1229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sz="2600" b="1" smtClean="0">
                <a:solidFill>
                  <a:srgbClr val="000099"/>
                </a:solidFill>
              </a:rPr>
              <a:t>Lecture 10  Pointers  </a:t>
            </a:r>
            <a:r>
              <a:rPr lang="zh-CN" altLang="en-US" sz="2600" b="1" smtClean="0">
                <a:solidFill>
                  <a:srgbClr val="000099"/>
                </a:solidFill>
              </a:rPr>
              <a:t>指针</a:t>
            </a:r>
          </a:p>
          <a:p>
            <a:pPr eaLnBrk="1" hangingPunct="1"/>
            <a:r>
              <a:rPr lang="en-US" altLang="zh-CN" sz="2600" b="1" smtClean="0">
                <a:solidFill>
                  <a:srgbClr val="000099"/>
                </a:solidFill>
              </a:rPr>
              <a:t>Lecture 11  Data Structure Impl.  </a:t>
            </a:r>
            <a:r>
              <a:rPr lang="zh-CN" altLang="en-US" sz="2600" b="1" smtClean="0">
                <a:solidFill>
                  <a:srgbClr val="000099"/>
                </a:solidFill>
              </a:rPr>
              <a:t>数据结构实现</a:t>
            </a:r>
          </a:p>
          <a:p>
            <a:pPr eaLnBrk="1" hangingPunct="1"/>
            <a:r>
              <a:rPr lang="en-US" altLang="zh-CN" sz="2600" b="1" smtClean="0">
                <a:solidFill>
                  <a:srgbClr val="000099"/>
                </a:solidFill>
              </a:rPr>
              <a:t>Lecture 12  Unbounded Arrays  </a:t>
            </a:r>
            <a:r>
              <a:rPr lang="zh-CN" altLang="en-US" sz="2600" b="1" smtClean="0">
                <a:solidFill>
                  <a:srgbClr val="000099"/>
                </a:solidFill>
              </a:rPr>
              <a:t>无界数组</a:t>
            </a:r>
          </a:p>
          <a:p>
            <a:pPr eaLnBrk="1" hangingPunct="1"/>
            <a:r>
              <a:rPr lang="en-US" altLang="zh-CN" sz="2600" b="1" smtClean="0">
                <a:solidFill>
                  <a:srgbClr val="000099"/>
                </a:solidFill>
              </a:rPr>
              <a:t>Lecture 13  Hash Tables  </a:t>
            </a:r>
            <a:r>
              <a:rPr lang="zh-CN" altLang="en-US" sz="2600" b="1" smtClean="0">
                <a:solidFill>
                  <a:srgbClr val="000099"/>
                </a:solidFill>
              </a:rPr>
              <a:t>哈希表</a:t>
            </a:r>
          </a:p>
          <a:p>
            <a:pPr eaLnBrk="1" hangingPunct="1"/>
            <a:r>
              <a:rPr lang="en-US" altLang="zh-CN" sz="2600" b="1" smtClean="0">
                <a:solidFill>
                  <a:srgbClr val="000099"/>
                </a:solidFill>
              </a:rPr>
              <a:t>Lecture 14  Interfaces  </a:t>
            </a:r>
            <a:r>
              <a:rPr lang="zh-CN" altLang="en-US" sz="2600" b="1" smtClean="0">
                <a:solidFill>
                  <a:srgbClr val="000099"/>
                </a:solidFill>
              </a:rPr>
              <a:t>接口</a:t>
            </a:r>
          </a:p>
          <a:p>
            <a:pPr eaLnBrk="1" hangingPunct="1"/>
            <a:r>
              <a:rPr lang="en-US" altLang="zh-CN" sz="2600" b="1" smtClean="0">
                <a:solidFill>
                  <a:srgbClr val="000099"/>
                </a:solidFill>
              </a:rPr>
              <a:t>Lecture 15  Binary Search Trees  </a:t>
            </a:r>
            <a:r>
              <a:rPr lang="zh-CN" altLang="en-US" sz="2600" b="1" smtClean="0">
                <a:solidFill>
                  <a:srgbClr val="000099"/>
                </a:solidFill>
              </a:rPr>
              <a:t>二分查找树</a:t>
            </a:r>
          </a:p>
          <a:p>
            <a:pPr eaLnBrk="1" hangingPunct="1"/>
            <a:r>
              <a:rPr lang="en-US" altLang="zh-CN" sz="2600" b="1" smtClean="0">
                <a:solidFill>
                  <a:srgbClr val="000099"/>
                </a:solidFill>
              </a:rPr>
              <a:t>Lecture 16  Priority Queues  </a:t>
            </a:r>
            <a:r>
              <a:rPr lang="zh-CN" altLang="en-US" sz="2600" b="1" smtClean="0">
                <a:solidFill>
                  <a:srgbClr val="000099"/>
                </a:solidFill>
              </a:rPr>
              <a:t>优先队列</a:t>
            </a:r>
          </a:p>
          <a:p>
            <a:pPr eaLnBrk="1" hangingPunct="1"/>
            <a:r>
              <a:rPr lang="en-US" altLang="zh-CN" sz="2600" b="1" smtClean="0">
                <a:solidFill>
                  <a:srgbClr val="000099"/>
                </a:solidFill>
              </a:rPr>
              <a:t>Lecture 17  Restoring Invariants  </a:t>
            </a:r>
            <a:r>
              <a:rPr lang="zh-CN" altLang="en-US" sz="2600" b="1" smtClean="0">
                <a:solidFill>
                  <a:srgbClr val="000099"/>
                </a:solidFill>
              </a:rPr>
              <a:t>恢复不变性</a:t>
            </a:r>
          </a:p>
          <a:p>
            <a:pPr eaLnBrk="1" hangingPunct="1"/>
            <a:r>
              <a:rPr lang="en-US" altLang="zh-CN" sz="2600" b="1" smtClean="0">
                <a:solidFill>
                  <a:srgbClr val="000099"/>
                </a:solidFill>
              </a:rPr>
              <a:t>Lecture 18  Memory Management  </a:t>
            </a:r>
            <a:r>
              <a:rPr lang="zh-CN" altLang="en-US" sz="2600" b="1" smtClean="0">
                <a:solidFill>
                  <a:srgbClr val="000099"/>
                </a:solidFill>
              </a:rPr>
              <a:t>内存管理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6"/>
    </mc:Choice>
    <mc:Fallback xmlns="">
      <p:transition spd="slow" advTm="6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Edge">
  <a:themeElements>
    <a:clrScheme name="Edge 9">
      <a:dk1>
        <a:srgbClr val="000000"/>
      </a:dk1>
      <a:lt1>
        <a:srgbClr val="FFFFFF"/>
      </a:lt1>
      <a:dk2>
        <a:srgbClr val="003399"/>
      </a:dk2>
      <a:lt2>
        <a:srgbClr val="666699"/>
      </a:lt2>
      <a:accent1>
        <a:srgbClr val="009999"/>
      </a:accent1>
      <a:accent2>
        <a:srgbClr val="4C6D4E"/>
      </a:accent2>
      <a:accent3>
        <a:srgbClr val="FFFFFF"/>
      </a:accent3>
      <a:accent4>
        <a:srgbClr val="000000"/>
      </a:accent4>
      <a:accent5>
        <a:srgbClr val="AACACA"/>
      </a:accent5>
      <a:accent6>
        <a:srgbClr val="446246"/>
      </a:accent6>
      <a:hlink>
        <a:srgbClr val="4C6D80"/>
      </a:hlink>
      <a:folHlink>
        <a:srgbClr val="B2B2B2"/>
      </a:folHlink>
    </a:clrScheme>
    <a:fontScheme name="Edge">
      <a:majorFont>
        <a:latin typeface="Garamond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20000"/>
          </a:spcAft>
          <a:buClr>
            <a:schemeClr val="accent1"/>
          </a:buClr>
          <a:buSzPct val="65000"/>
          <a:buFont typeface="Wingdings" panose="05000000000000000000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20000"/>
          </a:spcAft>
          <a:buClr>
            <a:schemeClr val="accent1"/>
          </a:buClr>
          <a:buSzPct val="65000"/>
          <a:buFont typeface="Wingdings" panose="05000000000000000000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1716</TotalTime>
  <Words>633</Words>
  <Application>Microsoft Office PowerPoint</Application>
  <PresentationFormat>全屏显示(4:3)</PresentationFormat>
  <Paragraphs>100</Paragraphs>
  <Slides>10</Slides>
  <Notes>0</Notes>
  <HiddenSlides>0</HiddenSlides>
  <MMClips>10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华文细黑</vt:lpstr>
      <vt:lpstr>宋体</vt:lpstr>
      <vt:lpstr>Arial</vt:lpstr>
      <vt:lpstr>Garamond</vt:lpstr>
      <vt:lpstr>Wingdings</vt:lpstr>
      <vt:lpstr>Edge</vt:lpstr>
      <vt:lpstr>Principles of Imperative Computation 命令式计算原理</vt:lpstr>
      <vt:lpstr>课程目标</vt:lpstr>
      <vt:lpstr>预期效果</vt:lpstr>
      <vt:lpstr>预期效果(续)</vt:lpstr>
      <vt:lpstr>预期效果(续)</vt:lpstr>
      <vt:lpstr>课程资源</vt:lpstr>
      <vt:lpstr>成绩评价</vt:lpstr>
      <vt:lpstr>课程教学内容及学时安排</vt:lpstr>
      <vt:lpstr>课程教学内容及学时安排(续)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Li Kai</cp:lastModifiedBy>
  <cp:revision>29</cp:revision>
  <cp:lastPrinted>1601-01-01T00:00:00Z</cp:lastPrinted>
  <dcterms:created xsi:type="dcterms:W3CDTF">2014-11-05T12:07:07Z</dcterms:created>
  <dcterms:modified xsi:type="dcterms:W3CDTF">2020-04-23T23:11:49Z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